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950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78DD8-E6B9-4A67-BC0E-E48AD5CD62CD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43B97-B418-45FD-83E1-64ED219276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6064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43B97-B418-45FD-83E1-64ED219276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0910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6553-1D67-49C4-BE11-3BFD9461829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B826-AB14-487E-97F6-D07890839A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026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6553-1D67-49C4-BE11-3BFD9461829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B826-AB14-487E-97F6-D07890839A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129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6553-1D67-49C4-BE11-3BFD9461829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B826-AB14-487E-97F6-D07890839A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278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6553-1D67-49C4-BE11-3BFD9461829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B826-AB14-487E-97F6-D07890839A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83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6553-1D67-49C4-BE11-3BFD9461829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B826-AB14-487E-97F6-D07890839A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845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6553-1D67-49C4-BE11-3BFD9461829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B826-AB14-487E-97F6-D07890839A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501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6553-1D67-49C4-BE11-3BFD9461829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B826-AB14-487E-97F6-D07890839A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649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6553-1D67-49C4-BE11-3BFD9461829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B826-AB14-487E-97F6-D07890839A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107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6553-1D67-49C4-BE11-3BFD9461829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B826-AB14-487E-97F6-D07890839A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09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6553-1D67-49C4-BE11-3BFD9461829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B826-AB14-487E-97F6-D07890839A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174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6553-1D67-49C4-BE11-3BFD9461829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B826-AB14-487E-97F6-D07890839A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614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E6553-1D67-49C4-BE11-3BFD9461829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B826-AB14-487E-97F6-D07890839A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088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Прямоугольник 38"/>
          <p:cNvSpPr/>
          <p:nvPr/>
        </p:nvSpPr>
        <p:spPr>
          <a:xfrm>
            <a:off x="1195039" y="599366"/>
            <a:ext cx="980192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СУИЦИДА</a:t>
            </a:r>
            <a:b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497221" y="5040351"/>
            <a:ext cx="305410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</a:t>
            </a:r>
          </a:p>
          <a:p>
            <a:pPr algn="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pPr algn="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Батурина Т.И.</a:t>
            </a:r>
            <a:endParaRPr lang="ru-RU" sz="2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79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49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1083" y="1237785"/>
            <a:ext cx="4237463" cy="54083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42668" y="1237785"/>
            <a:ext cx="4506513" cy="5408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672182"/>
            <a:ext cx="38241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человек говорит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самоубийстве, он просто хочет привлечь к себе внимание.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самоубийство случается без предупреждения.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Самоубийство – явление наследуемое, значит,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всё-равно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ничем не поможешь.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714348" y="433462"/>
            <a:ext cx="3357586" cy="92869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МИФ</a:t>
            </a:r>
            <a:endParaRPr lang="ru-RU" sz="40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7315200" y="428604"/>
            <a:ext cx="3357586" cy="92869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ФАКТ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122869" y="1518293"/>
            <a:ext cx="42263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Говорящий о самоубийстве переживает психическую боль и таким образом «кричит» о помощи и ставит в известность о своей боли людей.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 8 из 10суицидентов подают окружающим предупреждающие знаки о грядущем поступке.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не передается генетически. Человек лишь использует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аутоагрессивные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 поведения, если они существуют в семье или значимом окружении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764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49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7629" y="1237785"/>
            <a:ext cx="4282069" cy="53302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70234" y="1237785"/>
            <a:ext cx="4247945" cy="5330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3" y="1714489"/>
            <a:ext cx="346944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Те, кто кончает с собой, психически больны, значит им нельзя помочь.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Разговоры о суициде могут способствовать его совершению. Лучше избегать этой темы.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человек в прошлом совершил суицидальную попытку, то больше подобное не повторится, так что опасность позади, можно не заботиться об этом.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785786" y="428604"/>
            <a:ext cx="3357586" cy="92869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МИФ</a:t>
            </a:r>
            <a:endParaRPr lang="ru-RU" sz="40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7828507" y="392908"/>
            <a:ext cx="3357586" cy="92869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ФАКТ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703403" y="1237785"/>
            <a:ext cx="371477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совершающие самоубийства не страдают никаким психическим заболеванием.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 о самоубийстве не является его причиной, но может стать первым шагом предупреждения суицида.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многие повторяют эти действия вновь и вновь и достигают желаемого результата.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97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48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82317" y="1151207"/>
            <a:ext cx="3357586" cy="51290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22286" y="1085062"/>
            <a:ext cx="6605239" cy="5129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9507" y="1424330"/>
            <a:ext cx="29289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Покушающийся на самоубийство желает умереть, поэтому помочь ему нельзя.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его дело.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самоубийства импульсивны,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нельзя предвидеть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предупредить.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самоубийцы –депрессивные люди, поэтому помочь им может только врач.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925193" y="398001"/>
            <a:ext cx="3357586" cy="92869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МИФ</a:t>
            </a:r>
            <a:endParaRPr lang="ru-RU" sz="40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7192792" y="398001"/>
            <a:ext cx="3357586" cy="92869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ФАКТ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443885" y="1171998"/>
            <a:ext cx="668446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Подавляющее большинство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суицидентов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хотят избавиться от невыносимой душевной боли и не видят другого выхода, поэтому перед суицидальными действиями они часто обращаются за помощью. Иногда они прямо говорят о самоубийстве, а иногда говорят о невыносимом страдании, о бессмысленности жизни, о вине,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бессилии и т.п.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суицидентов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вынашивают  свои планы, прямо или косвенно сообщая  о них окружающим.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суициденты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страдают депрессией. Практически самоубийство может быть совершено любым человеком, любого типа характера, с любыми наклонностями.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08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48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30966" y="384937"/>
            <a:ext cx="80734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59873" y="1346773"/>
            <a:ext cx="84266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0" indent="0">
              <a:buFont typeface="Wingdings 3" panose="050401020108070707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Будьте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внимательны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симптомам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депрессии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стресса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065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0">
              <a:buFont typeface="Wingdings 3" panose="050401020108070707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считайте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решиться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самоубийство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065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0">
              <a:buFont typeface="Wingdings 3" panose="050401020108070707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Установите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заботливые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</a:t>
            </a:r>
            <a:r>
              <a:rPr lang="en-US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морализируйте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предложите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подростку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поговорить</a:t>
            </a:r>
            <a:r>
              <a:rPr lang="en-US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777\Desktop\img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639" y="4014439"/>
            <a:ext cx="2749727" cy="24372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2494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48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36610" y="371277"/>
            <a:ext cx="905653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Будьте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внимательным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слушателем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подросток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предлагайте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неоправданных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утешений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многих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такие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Предложите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конструктивные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найти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Установите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заботливые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вербальном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вербальном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спорьте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собеседником</a:t>
            </a:r>
            <a:r>
              <a:rPr lang="en-US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2" descr="C:\Users\777\Desktop\img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883" y="4114800"/>
            <a:ext cx="2749727" cy="24372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3575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83140" y="696953"/>
            <a:ext cx="75939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953" indent="0" fontAlgn="auto">
              <a:spcBef>
                <a:spcPts val="441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Вселяйте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надежду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смысл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исчезает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даже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нетерпимую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боль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03177" indent="-282224" fontAlgn="auto">
              <a:spcBef>
                <a:spcPts val="441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953" indent="0" fontAlgn="auto">
              <a:spcBef>
                <a:spcPts val="441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риска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самоубийства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0953" fontAlgn="auto">
              <a:spcBef>
                <a:spcPts val="441"/>
              </a:spcBef>
              <a:spcAft>
                <a:spcPts val="0"/>
              </a:spcAft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953" indent="0" fontAlgn="auto">
              <a:spcBef>
                <a:spcPts val="441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оставляйте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одного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0953" fontAlgn="auto">
              <a:spcBef>
                <a:spcPts val="441"/>
              </a:spcBef>
              <a:spcAft>
                <a:spcPts val="0"/>
              </a:spcAft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953" indent="0" fontAlgn="auto">
              <a:spcBef>
                <a:spcPts val="441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Обратитесь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психологам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вященникам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сихиатрам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5" name="Picture 2" descr="C:\Users\777\Desktop\img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883" y="4114800"/>
            <a:ext cx="2749727" cy="24372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178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48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24914" y="288645"/>
            <a:ext cx="811437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charset="0"/>
              </a:rPr>
              <a:t>Виды профилактики суицидального поведения </a:t>
            </a:r>
            <a:br>
              <a:rPr lang="ru-RU" sz="3200" b="1" dirty="0" smtClean="0">
                <a:solidFill>
                  <a:srgbClr val="FF0000"/>
                </a:solidFill>
                <a:latin typeface="Times New Roman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charset="0"/>
              </a:rPr>
              <a:t>(по последовательности)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01949" y="1674652"/>
            <a:ext cx="8738839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76200" algn="just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Первичная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диагностика и профилактика направлены на выявление, формирование и развитие тех черт личности, которые позволяют либо не позволяют адекватно реагировать на возникающие жизненные трудности и превращать их в ситуации саморазвития. </a:t>
            </a:r>
          </a:p>
          <a:p>
            <a:pPr marL="88900" indent="-76200" algn="just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88900" indent="-76200" algn="just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Вторичная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диагностика и профилактика  заключается в работе  с личностью, которая уже проявила признаки суицидального поведения.  Большинство существующих методик диагностики и профилактики</a:t>
            </a:r>
          </a:p>
          <a:p>
            <a:pPr marL="88900" indent="-76200" algn="just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88900" indent="-76200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Третичная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диагностика и профилактика заключается в предотвращении повторной суицидальной попытки (в случае, если предыдущая не удалась). </a:t>
            </a:r>
          </a:p>
        </p:txBody>
      </p:sp>
      <p:pic>
        <p:nvPicPr>
          <p:cNvPr id="5" name="Picture 4" descr="i?id=409984320-16-72&amp;n=21"/>
          <p:cNvPicPr>
            <a:picLocks noChangeAspect="1" noChangeArrowheads="1"/>
          </p:cNvPicPr>
          <p:nvPr/>
        </p:nvPicPr>
        <p:blipFill rotWithShape="1">
          <a:blip r:embed="rId3" cstate="print"/>
          <a:srcRect t="14188" r="14664" b="9749"/>
          <a:stretch/>
        </p:blipFill>
        <p:spPr bwMode="auto">
          <a:xfrm>
            <a:off x="9772471" y="48238"/>
            <a:ext cx="2419529" cy="175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12587854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44" y="4583151"/>
            <a:ext cx="2607729" cy="2274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713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49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Администратор\Pictures\анимашки\mp3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8" y="3976764"/>
            <a:ext cx="2076450" cy="24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186308" y="468351"/>
            <a:ext cx="8686800" cy="841248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жизнестойкости личности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2553628" y="1164633"/>
            <a:ext cx="9478537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Развитые волевые качества.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грамотность, </a:t>
            </a: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компетентность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стремление к саморазвитию.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Развитые навыки целеполагания и </a:t>
            </a:r>
            <a:r>
              <a:rPr lang="ru-RU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целедостижения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Адекватный уровень самооценки, личностной тревожности, агрессивности.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самоконтроля, </a:t>
            </a:r>
            <a:endParaRPr lang="ru-RU" alt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alt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саморефлексии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Развитые коммуникативные </a:t>
            </a:r>
            <a:endParaRPr lang="ru-RU" alt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</a:t>
            </a:r>
          </a:p>
          <a:p>
            <a:pPr>
              <a:lnSpc>
                <a:spcPct val="90000"/>
              </a:lnSpc>
            </a:pP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барьеров общения.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901" y="3781539"/>
            <a:ext cx="3515236" cy="288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1923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49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3"/>
          <p:cNvSpPr txBox="1">
            <a:spLocks/>
          </p:cNvSpPr>
          <p:nvPr/>
        </p:nvSpPr>
        <p:spPr>
          <a:xfrm>
            <a:off x="2113504" y="652346"/>
            <a:ext cx="8290583" cy="63436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Жизнь – хрупкий росточек. </a:t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тянется к солнцу, хочет добра, тепла, и бережного к себе отношения. Попробуем стать внимательнее к тем, кто рядом, попробуем быть добрее, не пожалеем сил на то, чтобы помочь тому человеку,  кто в этом нуждается.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738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5560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49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78329" y="556149"/>
            <a:ext cx="6286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 уход из жизни детей ответственны </a:t>
            </a:r>
          </a:p>
          <a:p>
            <a:pPr algn="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1899" y="3979940"/>
            <a:ext cx="72866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 – 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мольба о помощи, 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которую никто не услышал.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D:\СОЦ ПЕДАГОГ  2011\МОИ презентации\Суицид дети\1188239731_1445055_90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0934" b="13376"/>
          <a:stretch>
            <a:fillRect/>
          </a:stretch>
        </p:blipFill>
        <p:spPr bwMode="auto">
          <a:xfrm>
            <a:off x="4541721" y="2065172"/>
            <a:ext cx="2592388" cy="234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3067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48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33707" y="942340"/>
            <a:ext cx="9322420" cy="459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3238" indent="-431800">
              <a:lnSpc>
                <a:spcPct val="95000"/>
              </a:lnSpc>
              <a:buClr>
                <a:srgbClr val="FF9966"/>
              </a:buClr>
              <a:buSzPct val="75000"/>
              <a:buFont typeface="StarSymbol" charset="0"/>
              <a:buChar char="➲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sz="2800" b="1" dirty="0" err="1">
                <a:latin typeface="Times New Roman" panose="02020603050405020304" pitchFamily="18" charset="0"/>
              </a:rPr>
              <a:t>По</a:t>
            </a:r>
            <a:r>
              <a:rPr lang="en-US" altLang="ru-RU" sz="2800" b="1" dirty="0">
                <a:latin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количеству</a:t>
            </a:r>
            <a:r>
              <a:rPr lang="en-US" altLang="ru-RU" sz="2800" b="1" dirty="0">
                <a:latin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самоубийств</a:t>
            </a:r>
            <a:r>
              <a:rPr lang="en-US" altLang="ru-RU" sz="2800" b="1" dirty="0">
                <a:latin typeface="Times New Roman" panose="02020603050405020304" pitchFamily="18" charset="0"/>
              </a:rPr>
              <a:t>  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Россия</a:t>
            </a:r>
            <a:r>
              <a:rPr lang="en-US" altLang="ru-RU" sz="2800" b="1" dirty="0">
                <a:latin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занимает</a:t>
            </a:r>
            <a:r>
              <a:rPr lang="en-US" altLang="ru-RU" sz="2800" b="1" dirty="0">
                <a:latin typeface="Times New Roman" panose="02020603050405020304" pitchFamily="18" charset="0"/>
              </a:rPr>
              <a:t> </a:t>
            </a:r>
            <a:endParaRPr lang="ru-RU" altLang="ru-RU" sz="2800" b="1" dirty="0" smtClean="0">
              <a:latin typeface="Times New Roman" panose="02020603050405020304" pitchFamily="18" charset="0"/>
            </a:endParaRPr>
          </a:p>
          <a:p>
            <a:pPr marL="71438">
              <a:lnSpc>
                <a:spcPct val="95000"/>
              </a:lnSpc>
              <a:buClr>
                <a:srgbClr val="FF9966"/>
              </a:buClr>
              <a:buSzPct val="7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2800" b="1" dirty="0">
                <a:latin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latin typeface="Times New Roman" panose="02020603050405020304" pitchFamily="18" charset="0"/>
              </a:rPr>
              <a:t>    </a:t>
            </a:r>
            <a:r>
              <a:rPr lang="en-US" altLang="ru-RU" sz="2800" b="1" dirty="0" smtClean="0">
                <a:latin typeface="Times New Roman" panose="02020603050405020304" pitchFamily="18" charset="0"/>
              </a:rPr>
              <a:t>в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мире</a:t>
            </a:r>
            <a:r>
              <a:rPr lang="en-US" altLang="ru-RU" sz="2800" b="1" dirty="0">
                <a:latin typeface="Times New Roman" panose="02020603050405020304" pitchFamily="18" charset="0"/>
              </a:rPr>
              <a:t> -   2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место</a:t>
            </a:r>
            <a:r>
              <a:rPr lang="en-US" altLang="ru-RU" sz="2800" b="1" dirty="0">
                <a:latin typeface="Times New Roman" panose="02020603050405020304" pitchFamily="18" charset="0"/>
              </a:rPr>
              <a:t>.</a:t>
            </a:r>
          </a:p>
          <a:p>
            <a:pPr marL="503238" indent="-431800">
              <a:lnSpc>
                <a:spcPct val="95000"/>
              </a:lnSpc>
              <a:buClr>
                <a:srgbClr val="FF9966"/>
              </a:buClr>
              <a:buSzPct val="75000"/>
              <a:buFont typeface="StarSymbol" charset="0"/>
              <a:buChar char="➲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sz="2800" b="1" dirty="0">
                <a:latin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По</a:t>
            </a:r>
            <a:r>
              <a:rPr lang="en-US" altLang="ru-RU" sz="2800" b="1" dirty="0">
                <a:latin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количеству</a:t>
            </a:r>
            <a:r>
              <a:rPr lang="en-US" altLang="ru-RU" sz="2800" b="1" dirty="0">
                <a:latin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самоубийств</a:t>
            </a:r>
            <a:r>
              <a:rPr lang="en-US" altLang="ru-RU" sz="2800" b="1" dirty="0">
                <a:latin typeface="Times New Roman" panose="02020603050405020304" pitchFamily="18" charset="0"/>
              </a:rPr>
              <a:t> 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среди</a:t>
            </a:r>
            <a:r>
              <a:rPr lang="en-US" altLang="ru-RU" sz="2800" b="1" dirty="0">
                <a:latin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детей</a:t>
            </a:r>
            <a:r>
              <a:rPr lang="en-US" altLang="ru-RU" sz="2800" b="1" dirty="0">
                <a:latin typeface="Times New Roman" panose="02020603050405020304" pitchFamily="18" charset="0"/>
              </a:rPr>
              <a:t> и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подростков</a:t>
            </a:r>
            <a:r>
              <a:rPr lang="en-US" altLang="ru-RU" sz="2800" b="1" dirty="0">
                <a:latin typeface="Times New Roman" panose="02020603050405020304" pitchFamily="18" charset="0"/>
              </a:rPr>
              <a:t> – 1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место</a:t>
            </a:r>
            <a:r>
              <a:rPr lang="en-US" altLang="ru-RU" sz="2800" b="1" dirty="0">
                <a:latin typeface="Times New Roman" panose="02020603050405020304" pitchFamily="18" charset="0"/>
              </a:rPr>
              <a:t>.  </a:t>
            </a:r>
            <a:endParaRPr lang="ru-RU" altLang="ru-RU" sz="2800" b="1" dirty="0" smtClean="0">
              <a:latin typeface="Times New Roman" panose="02020603050405020304" pitchFamily="18" charset="0"/>
            </a:endParaRPr>
          </a:p>
          <a:p>
            <a:pPr marL="503238" indent="-431800">
              <a:lnSpc>
                <a:spcPct val="95000"/>
              </a:lnSpc>
              <a:buClr>
                <a:srgbClr val="FF9966"/>
              </a:buClr>
              <a:buSzPct val="75000"/>
              <a:buFont typeface="StarSymbol" charset="0"/>
              <a:buChar char="➲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ru-RU" sz="2800" b="1" dirty="0">
              <a:latin typeface="Times New Roman" panose="02020603050405020304" pitchFamily="18" charset="0"/>
            </a:endParaRPr>
          </a:p>
          <a:p>
            <a:pPr marL="71438">
              <a:lnSpc>
                <a:spcPct val="95000"/>
              </a:lnSpc>
              <a:buClr>
                <a:srgbClr val="FF9966"/>
              </a:buClr>
              <a:buSzPct val="7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sz="2800" b="1" dirty="0" err="1">
                <a:latin typeface="Times New Roman" panose="02020603050405020304" pitchFamily="18" charset="0"/>
              </a:rPr>
              <a:t>Ежегодно</a:t>
            </a:r>
            <a:r>
              <a:rPr lang="en-US" altLang="ru-RU" sz="2800" b="1" dirty="0">
                <a:latin typeface="Times New Roman" panose="02020603050405020304" pitchFamily="18" charset="0"/>
              </a:rPr>
              <a:t> 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более</a:t>
            </a:r>
            <a:r>
              <a:rPr lang="en-US" altLang="ru-RU" sz="2800" b="1" dirty="0">
                <a:latin typeface="Times New Roman" panose="02020603050405020304" pitchFamily="18" charset="0"/>
              </a:rPr>
              <a:t>  1,5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тыс</a:t>
            </a:r>
            <a:r>
              <a:rPr lang="en-US" altLang="ru-RU" sz="2800" b="1" dirty="0">
                <a:latin typeface="Times New Roman" panose="02020603050405020304" pitchFamily="18" charset="0"/>
              </a:rPr>
              <a:t>.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самоубийств</a:t>
            </a:r>
            <a:r>
              <a:rPr lang="en-US" altLang="ru-RU" sz="2800" b="1" dirty="0">
                <a:latin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совершаются</a:t>
            </a:r>
            <a:r>
              <a:rPr lang="en-US" altLang="ru-RU" sz="2800" b="1" dirty="0">
                <a:latin typeface="Times New Roman" panose="02020603050405020304" pitchFamily="18" charset="0"/>
              </a:rPr>
              <a:t> </a:t>
            </a:r>
            <a:r>
              <a:rPr lang="en-US" altLang="ru-RU" sz="2800" b="1" dirty="0" err="1" smtClean="0">
                <a:latin typeface="Times New Roman" panose="02020603050405020304" pitchFamily="18" charset="0"/>
              </a:rPr>
              <a:t>несовершеннолетними</a:t>
            </a:r>
            <a:r>
              <a:rPr lang="ru-RU" altLang="ru-RU" sz="2800" b="1" dirty="0" smtClean="0">
                <a:latin typeface="Times New Roman" panose="02020603050405020304" pitchFamily="18" charset="0"/>
              </a:rPr>
              <a:t>:</a:t>
            </a:r>
          </a:p>
          <a:p>
            <a:pPr marL="503238" indent="-431800">
              <a:lnSpc>
                <a:spcPct val="95000"/>
              </a:lnSpc>
              <a:buClr>
                <a:srgbClr val="FF9966"/>
              </a:buClr>
              <a:buSzPct val="75000"/>
              <a:buFont typeface="StarSymbol" charset="0"/>
              <a:buChar char="➲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ru-RU" sz="2800" b="1" dirty="0">
              <a:latin typeface="Times New Roman" panose="02020603050405020304" pitchFamily="18" charset="0"/>
            </a:endParaRPr>
          </a:p>
          <a:p>
            <a:pPr marL="503238" indent="-431800">
              <a:lnSpc>
                <a:spcPct val="95000"/>
              </a:lnSpc>
              <a:buClr>
                <a:srgbClr val="FF9966"/>
              </a:buClr>
              <a:buSzPct val="75000"/>
              <a:buFont typeface="StarSymbol" charset="0"/>
              <a:buChar char="➲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sz="2800" b="1" dirty="0" err="1">
                <a:latin typeface="Times New Roman" panose="02020603050405020304" pitchFamily="18" charset="0"/>
              </a:rPr>
              <a:t>На</a:t>
            </a:r>
            <a:r>
              <a:rPr lang="en-US" altLang="ru-RU" sz="2800" b="1" dirty="0">
                <a:latin typeface="Times New Roman" panose="02020603050405020304" pitchFamily="18" charset="0"/>
              </a:rPr>
              <a:t> 100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тыс</a:t>
            </a:r>
            <a:r>
              <a:rPr lang="en-US" altLang="ru-RU" sz="2800" b="1" dirty="0">
                <a:latin typeface="Times New Roman" panose="02020603050405020304" pitchFamily="18" charset="0"/>
              </a:rPr>
              <a:t>.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детского</a:t>
            </a:r>
            <a:r>
              <a:rPr lang="en-US" altLang="ru-RU" sz="2800" b="1" dirty="0">
                <a:latin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населения</a:t>
            </a:r>
            <a:r>
              <a:rPr lang="en-US" altLang="ru-RU" sz="2800" b="1" dirty="0">
                <a:latin typeface="Times New Roman" panose="02020603050405020304" pitchFamily="18" charset="0"/>
              </a:rPr>
              <a:t> - 19,8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случаев</a:t>
            </a:r>
            <a:r>
              <a:rPr lang="en-US" altLang="ru-RU" sz="2800" b="1" dirty="0">
                <a:latin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</a:rPr>
              <a:t>суицидов</a:t>
            </a:r>
            <a:r>
              <a:rPr lang="en-US" altLang="ru-RU" sz="2800" b="1" dirty="0" smtClean="0">
                <a:latin typeface="Times New Roman" panose="02020603050405020304" pitchFamily="18" charset="0"/>
              </a:rPr>
              <a:t>.</a:t>
            </a:r>
            <a:endParaRPr lang="en-US" altLang="ru-RU" sz="2800" b="1" dirty="0">
              <a:latin typeface="Times New Roman" panose="02020603050405020304" pitchFamily="18" charset="0"/>
            </a:endParaRPr>
          </a:p>
          <a:p>
            <a:pPr marL="71438">
              <a:lnSpc>
                <a:spcPct val="95000"/>
              </a:lnSpc>
              <a:buClr>
                <a:srgbClr val="FF9966"/>
              </a:buClr>
              <a:buSzPct val="7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ru-RU" sz="2800" b="1" dirty="0">
              <a:latin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2023" y="172899"/>
            <a:ext cx="5989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Печальная</a:t>
            </a:r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fs1.ppt4web.ru/images/5552/84927/640/img8.jpg"/>
          <p:cNvPicPr>
            <a:picLocks noChangeAspect="1" noChangeArrowheads="1"/>
          </p:cNvPicPr>
          <p:nvPr/>
        </p:nvPicPr>
        <p:blipFill rotWithShape="1">
          <a:blip r:embed="rId3" cstate="print"/>
          <a:srcRect l="25102" t="8781" r="9694" b="19756"/>
          <a:stretch/>
        </p:blipFill>
        <p:spPr bwMode="auto">
          <a:xfrm>
            <a:off x="9351207" y="267630"/>
            <a:ext cx="2781005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306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49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446049" y="173231"/>
            <a:ext cx="11441151" cy="1262063"/>
          </a:xfrm>
          <a:prstGeom prst="rect">
            <a:avLst/>
          </a:prstGeom>
        </p:spPr>
        <p:txBody>
          <a:bodyPr tIns="3528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Мотивы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суицидального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78927" y="1247804"/>
            <a:ext cx="981307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1.Переживание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обиды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одиночества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отчужденности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непонимания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Действительная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мнимая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утрата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любви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Переживания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смертью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разводом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уходом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вины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стыда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оскорбленного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самолюбия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Боязнь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позора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насмешек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унижения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наказания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Любовные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неудачи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беременность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мести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злобы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протеста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безнадежности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175605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52825"/>
            <a:ext cx="2181225" cy="3305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03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48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35405" y="1382471"/>
            <a:ext cx="8783444" cy="5209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953" algn="just" fontAlgn="auto">
              <a:lnSpc>
                <a:spcPct val="95000"/>
              </a:lnSpc>
              <a:spcBef>
                <a:spcPts val="441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>
                <a:latin typeface="Times New Roman" pitchFamily="16" charset="0"/>
              </a:rPr>
              <a:t>1. </a:t>
            </a:r>
            <a:r>
              <a:rPr lang="en-US" sz="2800" dirty="0" err="1">
                <a:latin typeface="Times New Roman" pitchFamily="16" charset="0"/>
              </a:rPr>
              <a:t>Нарушение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детско-родительских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отношений</a:t>
            </a:r>
            <a:r>
              <a:rPr lang="en-US" sz="2800" dirty="0">
                <a:latin typeface="Times New Roman" pitchFamily="16" charset="0"/>
              </a:rPr>
              <a:t>.</a:t>
            </a:r>
          </a:p>
          <a:p>
            <a:pPr marL="120953" algn="just" fontAlgn="auto">
              <a:lnSpc>
                <a:spcPct val="95000"/>
              </a:lnSpc>
              <a:spcBef>
                <a:spcPts val="441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>
                <a:latin typeface="Times New Roman" pitchFamily="16" charset="0"/>
              </a:rPr>
              <a:t>2. </a:t>
            </a:r>
            <a:r>
              <a:rPr lang="en-US" sz="2800" dirty="0" err="1">
                <a:latin typeface="Times New Roman" pitchFamily="16" charset="0"/>
              </a:rPr>
              <a:t>Конфликты</a:t>
            </a:r>
            <a:r>
              <a:rPr lang="en-US" sz="2800" dirty="0">
                <a:latin typeface="Times New Roman" pitchFamily="16" charset="0"/>
              </a:rPr>
              <a:t> с </a:t>
            </a:r>
            <a:r>
              <a:rPr lang="en-US" sz="2800" dirty="0" err="1">
                <a:latin typeface="Times New Roman" pitchFamily="16" charset="0"/>
              </a:rPr>
              <a:t>друзьями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или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 smtClean="0">
                <a:latin typeface="Times New Roman" pitchFamily="16" charset="0"/>
              </a:rPr>
              <a:t>педагогами</a:t>
            </a:r>
            <a:r>
              <a:rPr lang="en-US" sz="2800" dirty="0" smtClean="0">
                <a:latin typeface="Times New Roman" pitchFamily="16" charset="0"/>
              </a:rPr>
              <a:t>(</a:t>
            </a:r>
            <a:r>
              <a:rPr lang="en-US" sz="2800" dirty="0" err="1" smtClean="0">
                <a:latin typeface="Times New Roman" pitchFamily="16" charset="0"/>
              </a:rPr>
              <a:t>как</a:t>
            </a:r>
            <a:r>
              <a:rPr lang="en-US" sz="2800" dirty="0" smtClean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последняя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капля</a:t>
            </a:r>
            <a:r>
              <a:rPr lang="en-US" sz="2800" dirty="0">
                <a:latin typeface="Times New Roman" pitchFamily="16" charset="0"/>
              </a:rPr>
              <a:t>, </a:t>
            </a:r>
            <a:r>
              <a:rPr lang="en-US" sz="2800" dirty="0" err="1">
                <a:latin typeface="Times New Roman" pitchFamily="16" charset="0"/>
              </a:rPr>
              <a:t>толкнувшая</a:t>
            </a:r>
            <a:r>
              <a:rPr lang="en-US" sz="2800" dirty="0">
                <a:latin typeface="Times New Roman" pitchFamily="16" charset="0"/>
              </a:rPr>
              <a:t> к </a:t>
            </a:r>
            <a:r>
              <a:rPr lang="en-US" sz="2800" dirty="0" err="1">
                <a:latin typeface="Times New Roman" pitchFamily="16" charset="0"/>
              </a:rPr>
              <a:t>суициду</a:t>
            </a:r>
            <a:r>
              <a:rPr lang="en-US" sz="2800" dirty="0">
                <a:latin typeface="Times New Roman" pitchFamily="16" charset="0"/>
              </a:rPr>
              <a:t>, </a:t>
            </a:r>
            <a:r>
              <a:rPr lang="en-US" sz="2800" dirty="0" err="1">
                <a:latin typeface="Times New Roman" pitchFamily="16" charset="0"/>
              </a:rPr>
              <a:t>но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6" charset="0"/>
              </a:rPr>
              <a:t>основная</a:t>
            </a:r>
            <a:r>
              <a:rPr lang="en-US" sz="2800" dirty="0">
                <a:solidFill>
                  <a:srgbClr val="C00000"/>
                </a:solidFill>
                <a:latin typeface="Times New Roman" pitchFamily="16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6" charset="0"/>
              </a:rPr>
              <a:t>причина</a:t>
            </a:r>
            <a:r>
              <a:rPr lang="en-US" sz="2800" dirty="0">
                <a:solidFill>
                  <a:srgbClr val="C00000"/>
                </a:solidFill>
                <a:latin typeface="Times New Roman" pitchFamily="16" charset="0"/>
              </a:rPr>
              <a:t> №1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6" charset="0"/>
              </a:rPr>
              <a:t>)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6" charset="0"/>
              </a:rPr>
              <a:t>.</a:t>
            </a:r>
            <a:endParaRPr lang="en-US" sz="2800" dirty="0">
              <a:solidFill>
                <a:srgbClr val="C00000"/>
              </a:solidFill>
              <a:latin typeface="Times New Roman" pitchFamily="16" charset="0"/>
            </a:endParaRPr>
          </a:p>
          <a:p>
            <a:pPr marL="120953" algn="just" fontAlgn="auto">
              <a:lnSpc>
                <a:spcPct val="95000"/>
              </a:lnSpc>
              <a:spcBef>
                <a:spcPts val="441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>
                <a:latin typeface="Times New Roman" pitchFamily="16" charset="0"/>
              </a:rPr>
              <a:t>3. </a:t>
            </a:r>
            <a:r>
              <a:rPr lang="en-US" sz="2800" dirty="0" err="1">
                <a:latin typeface="Times New Roman" pitchFamily="16" charset="0"/>
              </a:rPr>
              <a:t>Прессинг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 smtClean="0">
                <a:latin typeface="Times New Roman" pitchFamily="16" charset="0"/>
              </a:rPr>
              <a:t>успеха</a:t>
            </a:r>
            <a:r>
              <a:rPr lang="en-US" sz="2800" dirty="0" smtClean="0">
                <a:latin typeface="Times New Roman" pitchFamily="16" charset="0"/>
              </a:rPr>
              <a:t>( </a:t>
            </a:r>
            <a:r>
              <a:rPr lang="en-US" sz="2800" dirty="0" err="1">
                <a:latin typeface="Times New Roman" pitchFamily="16" charset="0"/>
              </a:rPr>
              <a:t>страх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не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оправдать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надежды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взрослых</a:t>
            </a:r>
            <a:r>
              <a:rPr lang="en-US" sz="2800" dirty="0">
                <a:latin typeface="Times New Roman" pitchFamily="16" charset="0"/>
              </a:rPr>
              <a:t>, </a:t>
            </a:r>
            <a:r>
              <a:rPr lang="en-US" sz="2800" dirty="0" err="1">
                <a:latin typeface="Times New Roman" pitchFamily="16" charset="0"/>
              </a:rPr>
              <a:t>собственные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слишком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высокие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притязания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на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успех</a:t>
            </a:r>
            <a:r>
              <a:rPr lang="en-US" sz="2800" dirty="0">
                <a:latin typeface="Times New Roman" pitchFamily="16" charset="0"/>
              </a:rPr>
              <a:t>).</a:t>
            </a:r>
          </a:p>
          <a:p>
            <a:pPr marL="120953" algn="just" fontAlgn="auto">
              <a:lnSpc>
                <a:spcPct val="95000"/>
              </a:lnSpc>
              <a:spcBef>
                <a:spcPts val="441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>
                <a:latin typeface="Times New Roman" pitchFamily="16" charset="0"/>
              </a:rPr>
              <a:t>4. </a:t>
            </a:r>
            <a:r>
              <a:rPr lang="en-US" sz="2800" dirty="0" err="1">
                <a:latin typeface="Times New Roman" pitchFamily="16" charset="0"/>
              </a:rPr>
              <a:t>Отсутствие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негативного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отношения</a:t>
            </a:r>
            <a:r>
              <a:rPr lang="en-US" sz="2800" dirty="0">
                <a:latin typeface="Times New Roman" pitchFamily="16" charset="0"/>
              </a:rPr>
              <a:t> к </a:t>
            </a:r>
            <a:r>
              <a:rPr lang="en-US" sz="2800" dirty="0" err="1">
                <a:latin typeface="Times New Roman" pitchFamily="16" charset="0"/>
              </a:rPr>
              <a:t>суициду</a:t>
            </a:r>
            <a:r>
              <a:rPr lang="en-US" sz="2800" dirty="0">
                <a:latin typeface="Times New Roman" pitchFamily="16" charset="0"/>
              </a:rPr>
              <a:t> в </a:t>
            </a:r>
            <a:r>
              <a:rPr lang="en-US" sz="2800" dirty="0" err="1">
                <a:latin typeface="Times New Roman" pitchFamily="16" charset="0"/>
              </a:rPr>
              <a:t>сознании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 smtClean="0">
                <a:latin typeface="Times New Roman" pitchFamily="16" charset="0"/>
              </a:rPr>
              <a:t>подростков</a:t>
            </a:r>
            <a:r>
              <a:rPr lang="en-US" sz="2800" dirty="0" smtClean="0">
                <a:latin typeface="Times New Roman" pitchFamily="16" charset="0"/>
              </a:rPr>
              <a:t>( </a:t>
            </a:r>
            <a:r>
              <a:rPr lang="en-US" sz="2800" dirty="0" err="1">
                <a:latin typeface="Times New Roman" pitchFamily="16" charset="0"/>
              </a:rPr>
              <a:t>самоубийца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вызывает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сочувствие</a:t>
            </a:r>
            <a:r>
              <a:rPr lang="en-US" sz="2800" dirty="0">
                <a:latin typeface="Times New Roman" pitchFamily="16" charset="0"/>
              </a:rPr>
              <a:t>, а </a:t>
            </a:r>
            <a:r>
              <a:rPr lang="en-US" sz="2800" dirty="0" err="1">
                <a:latin typeface="Times New Roman" pitchFamily="16" charset="0"/>
              </a:rPr>
              <a:t>не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презрение</a:t>
            </a:r>
            <a:r>
              <a:rPr lang="en-US" sz="2800" dirty="0" smtClean="0">
                <a:latin typeface="Times New Roman" pitchFamily="16" charset="0"/>
              </a:rPr>
              <a:t>)</a:t>
            </a:r>
            <a:r>
              <a:rPr lang="ru-RU" sz="2800" dirty="0" smtClean="0">
                <a:latin typeface="Times New Roman" pitchFamily="16" charset="0"/>
              </a:rPr>
              <a:t>.</a:t>
            </a:r>
            <a:endParaRPr lang="en-US" sz="2800" dirty="0">
              <a:latin typeface="Times New Roman" pitchFamily="16" charset="0"/>
            </a:endParaRPr>
          </a:p>
          <a:p>
            <a:pPr marL="120953" algn="just" fontAlgn="auto">
              <a:lnSpc>
                <a:spcPct val="95000"/>
              </a:lnSpc>
              <a:spcBef>
                <a:spcPts val="441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>
                <a:latin typeface="Times New Roman" pitchFamily="16" charset="0"/>
              </a:rPr>
              <a:t>5.Самоубийство </a:t>
            </a:r>
            <a:r>
              <a:rPr lang="en-US" sz="2800" dirty="0" err="1">
                <a:latin typeface="Times New Roman" pitchFamily="16" charset="0"/>
              </a:rPr>
              <a:t>фанатов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после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смерти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 smtClean="0">
                <a:latin typeface="Times New Roman" pitchFamily="16" charset="0"/>
              </a:rPr>
              <a:t>кумира</a:t>
            </a:r>
            <a:r>
              <a:rPr lang="en-US" sz="2800" dirty="0" smtClean="0">
                <a:latin typeface="Times New Roman" pitchFamily="16" charset="0"/>
              </a:rPr>
              <a:t>(</a:t>
            </a:r>
            <a:r>
              <a:rPr lang="en-US" sz="2800" dirty="0" err="1" smtClean="0">
                <a:latin typeface="Times New Roman" pitchFamily="16" charset="0"/>
              </a:rPr>
              <a:t>имеют</a:t>
            </a:r>
            <a:r>
              <a:rPr lang="en-US" sz="2800" dirty="0" smtClean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часто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массовый</a:t>
            </a:r>
            <a:r>
              <a:rPr lang="en-US" sz="2800" dirty="0">
                <a:latin typeface="Times New Roman" pitchFamily="16" charset="0"/>
              </a:rPr>
              <a:t> </a:t>
            </a:r>
            <a:r>
              <a:rPr lang="en-US" sz="2800" dirty="0" err="1">
                <a:latin typeface="Times New Roman" pitchFamily="16" charset="0"/>
              </a:rPr>
              <a:t>характер</a:t>
            </a:r>
            <a:r>
              <a:rPr lang="en-US" sz="2800" dirty="0" smtClean="0">
                <a:latin typeface="Times New Roman" pitchFamily="16" charset="0"/>
              </a:rPr>
              <a:t>).</a:t>
            </a:r>
            <a:endParaRPr lang="en-US" sz="2800" dirty="0">
              <a:latin typeface="Times New Roman" pitchFamily="1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5611" y="274123"/>
            <a:ext cx="105636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суицидального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i?id=167305998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93132"/>
            <a:ext cx="2635405" cy="229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300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8" y="0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85437" y="1076868"/>
            <a:ext cx="10466503" cy="448759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438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</a:t>
            </a:r>
            <a:r>
              <a:rPr lang="en-US" alt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</a:t>
            </a:r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alt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3238" indent="-431800">
              <a:buFont typeface="Wingdings 3" panose="050401020108070707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sz="2600" dirty="0" smtClean="0"/>
              <a:t>           </a:t>
            </a:r>
          </a:p>
          <a:p>
            <a:pPr marL="528638" indent="-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смерти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я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дальше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жить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                    </a:t>
            </a:r>
          </a:p>
          <a:p>
            <a:pPr marL="503238" indent="-4318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косвенно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намекать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намерениях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(я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проблемой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503238" indent="-4318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шутить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тему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самоубийства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03238" indent="-4318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проявлять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нездоровую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заинтересованность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8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вопросами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смерти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03238" indent="-4318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ru-RU" dirty="0" smtClean="0"/>
          </a:p>
          <a:p>
            <a:pPr marL="503238" indent="-431800">
              <a:buClr>
                <a:srgbClr val="FF9966"/>
              </a:buClr>
              <a:buSzPct val="7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ru-RU" dirty="0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711519" y="340785"/>
            <a:ext cx="8607425" cy="1262063"/>
          </a:xfrm>
          <a:prstGeom prst="rect">
            <a:avLst/>
          </a:prstGeom>
        </p:spPr>
        <p:txBody>
          <a:bodyPr tIns="3528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16914" y="3189247"/>
            <a:ext cx="3479100" cy="2708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21743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49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52292" y="356567"/>
            <a:ext cx="8214732" cy="5242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953" algn="ctr" fontAlgn="auto">
              <a:spcBef>
                <a:spcPts val="441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Поведенческие</a:t>
            </a:r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03177" indent="-282224" fontAlgn="auto">
              <a:spcBef>
                <a:spcPts val="441"/>
              </a:spcBef>
              <a:spcAft>
                <a:spcPts val="0"/>
              </a:spcAft>
              <a:buFont typeface="Wingdings 3"/>
              <a:buChar char="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853" indent="-342900" fontAlgn="auto">
              <a:spcBef>
                <a:spcPts val="441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раздавать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вещи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большую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953" fontAlgn="auto">
              <a:spcBef>
                <a:spcPts val="441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личностную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63853" indent="-342900" fontAlgn="auto">
              <a:spcBef>
                <a:spcPts val="441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кончательно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приводить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63853" indent="-342900" fontAlgn="auto">
              <a:spcBef>
                <a:spcPts val="441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мириться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давними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врагами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63853" indent="-342900" fontAlgn="auto">
              <a:spcBef>
                <a:spcPts val="441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демонстрировать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радикальные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еда,сон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привычки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63853" indent="-342900" fontAlgn="auto">
              <a:spcBef>
                <a:spcPts val="441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замкнуться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друзей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63853" indent="-342900" fontAlgn="auto">
              <a:spcBef>
                <a:spcPts val="441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быть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чрезмерно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деятельным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наоборот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безразличным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окружающему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pic>
        <p:nvPicPr>
          <p:cNvPr id="4" name="Picture 2" descr="D:\СОЦ ПЕДАГОГ  2011\МОИ презентации\Суицид дети\suicidalnyi-podrosto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6449"/>
            <a:ext cx="37338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7794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49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13464" y="643857"/>
            <a:ext cx="76125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ru-RU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Ситуационные</a:t>
            </a:r>
            <a:r>
              <a:rPr lang="en-US" alt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</a:t>
            </a:r>
            <a:r>
              <a:rPr lang="en-US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alt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решиться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самоубийство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изолирован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живет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нестабильном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окружении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ощущает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себя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жертвой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насилия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сексуального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предпринимал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раньше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попытки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тяжелую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потерю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смерть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кого-то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близких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развод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отношению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en-US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" descr="pereh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99181"/>
            <a:ext cx="2453268" cy="325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3796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s://catherineasquithgallery.com/uploads/posts/2021-02/1612471650_21-p-fon-dlya-prezentatsii-serii-voennii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49"/>
            <a:ext cx="12192000" cy="68415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06920" y="1812931"/>
            <a:ext cx="7096494" cy="1754326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МИФЫ   и   ФАКТЫ </a:t>
            </a:r>
          </a:p>
          <a:p>
            <a:pPr algn="ctr"/>
            <a:r>
              <a:rPr lang="ru-RU" sz="5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 суициде</a:t>
            </a:r>
            <a:endParaRPr lang="ru-RU" sz="54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284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1020</Words>
  <Application>Microsoft Office PowerPoint</Application>
  <PresentationFormat>Произвольный</PresentationFormat>
  <Paragraphs>146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Татьяна</cp:lastModifiedBy>
  <cp:revision>33</cp:revision>
  <dcterms:created xsi:type="dcterms:W3CDTF">2021-04-25T12:31:50Z</dcterms:created>
  <dcterms:modified xsi:type="dcterms:W3CDTF">2023-01-26T09:27:13Z</dcterms:modified>
</cp:coreProperties>
</file>